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80" r:id="rId22"/>
    <p:sldId id="281" r:id="rId23"/>
    <p:sldId id="274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jpeg"/><Relationship Id="rId1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hyperlink" Target="https://www.pccds.org/hom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microsoft.com/office/2007/relationships/media" Target="file:///C:\Users\gaura\OneDrive\Desktop\Neural_Style_Transfer_Video_with_Audio\input\storm.mp4" TargetMode="External"/><Relationship Id="rId1" Type="http://schemas.openxmlformats.org/officeDocument/2006/relationships/video" Target="file:///C:\Users\gaura\OneDrive\Desktop\Neural_Style_Transfer_Video_with_Audio\input\storm.mp4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microsoft.com/office/2007/relationships/media" Target="file:///C:\Users\gaura\OneDrive\Desktop\Neural_Style_Transfer_Video_with_Audio\output\final.mp4" TargetMode="External"/><Relationship Id="rId1" Type="http://schemas.openxmlformats.org/officeDocument/2006/relationships/video" Target="file:///C:\Users\gaura\OneDrive\Desktop\Neural_Style_Transfer_Video_with_Audio\output\final.mp4" TargetMode="Externa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microsoft.com/office/2007/relationships/media" Target="file:///C:\Users\gaura\OneDrive\Desktop\Not_So_Good_Style_Transfer\output\final.mp4" TargetMode="External"/><Relationship Id="rId1" Type="http://schemas.openxmlformats.org/officeDocument/2006/relationships/video" Target="file:///C:\Users\gaura\OneDrive\Desktop\Not_So_Good_Style_Transfer\output\final.mp4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Style Transfer for Videos with Audio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Gaurav Kabra, Pooja Yadav, Priyanshu Singh</a:t>
            </a:r>
            <a:endParaRPr lang="en-US"/>
          </a:p>
          <a:p>
            <a:r>
              <a:rPr lang="en-US"/>
              <a:t>2016ucp{1471, 1406, 1393}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768850" y="5481320"/>
            <a:ext cx="10428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B.Tech. Final Year Project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8860" y="375285"/>
            <a:ext cx="23241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Literature Review (Early Works)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821035" cy="4351655"/>
          </a:xfrm>
        </p:spPr>
        <p:txBody>
          <a:bodyPr/>
          <a:p>
            <a:r>
              <a:rPr lang="en-US"/>
              <a:t>Gatys et al:</a:t>
            </a:r>
            <a:endParaRPr lang="en-US"/>
          </a:p>
          <a:p>
            <a:pPr lvl="1"/>
            <a:r>
              <a:rPr lang="en-US"/>
              <a:t>used vgg-19, a CNN pretrained on ImageNet dataset by Stanford Vision Lab of Stanford University</a:t>
            </a:r>
            <a:endParaRPr lang="en-US"/>
          </a:p>
          <a:p>
            <a:pPr lvl="1"/>
            <a:r>
              <a:rPr lang="en-US"/>
              <a:t>Used average pooling</a:t>
            </a:r>
            <a:endParaRPr lang="en-US"/>
          </a:p>
          <a:p>
            <a:pPr lvl="1"/>
            <a:r>
              <a:rPr lang="en-US"/>
              <a:t>Did not used fully connected (FC) layer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Pooling</a:t>
            </a:r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98345" y="1691005"/>
            <a:ext cx="7059930" cy="46043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FC Layer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9715" y="1571625"/>
            <a:ext cx="9030970" cy="47263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Losses in Style Transfer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Content Loss</a:t>
            </a:r>
            <a:endParaRPr lang="en-US"/>
          </a:p>
          <a:p>
            <a:pPr lvl="1"/>
            <a:r>
              <a:rPr lang="en-US"/>
              <a:t>Let us select a hidden layer (l) in VGG-19 to calculate the content loss. Let p: original image and x: generated image. Let P</a:t>
            </a:r>
            <a:r>
              <a:rPr lang="en-US" baseline="-25000"/>
              <a:t>l</a:t>
            </a:r>
            <a:r>
              <a:rPr lang="en-US"/>
              <a:t> and F</a:t>
            </a:r>
            <a:r>
              <a:rPr lang="en-US" baseline="-25000"/>
              <a:t>l</a:t>
            </a:r>
            <a:r>
              <a:rPr lang="en-US"/>
              <a:t> denote feature representations of the respective images corresponding to layer l</a:t>
            </a:r>
            <a:endParaRPr lang="en-US"/>
          </a:p>
          <a:p>
            <a:pPr lvl="1"/>
            <a:r>
              <a:rPr lang="en-US"/>
              <a:t>Then content loss is:</a:t>
            </a:r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400" y="4023995"/>
            <a:ext cx="4267200" cy="6629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Style Loss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Style</a:t>
            </a:r>
            <a:endParaRPr lang="en-US"/>
          </a:p>
          <a:p>
            <a:pPr lvl="1"/>
            <a:r>
              <a:rPr lang="en-US"/>
              <a:t>Intuitively, it is texture information and local color scheme</a:t>
            </a:r>
            <a:endParaRPr lang="en-US"/>
          </a:p>
          <a:p>
            <a:pPr lvl="1"/>
            <a:r>
              <a:rPr lang="en-US"/>
              <a:t>Mathematically, it is the correlation between filters at a given layer l which involves the dot product between the vectorized feature maps i and j at layer l</a:t>
            </a:r>
            <a:endParaRPr lang="en-US"/>
          </a:p>
          <a:p>
            <a:pPr lvl="1"/>
            <a:r>
              <a:rPr lang="en-US"/>
              <a:t>The matrix thus obtained is called </a:t>
            </a:r>
            <a:r>
              <a:rPr lang="en-US" b="1" u="sng"/>
              <a:t>Gram Matrix (G)</a:t>
            </a:r>
            <a:endParaRPr lang="en-US" b="1" u="sng"/>
          </a:p>
          <a:p>
            <a:pPr lvl="1"/>
            <a:endParaRPr lang="en-US" b="1" u="sng"/>
          </a:p>
          <a:p>
            <a:pPr lvl="1"/>
            <a:r>
              <a:rPr lang="en-US" b="1" u="sng"/>
              <a:t>Note:</a:t>
            </a:r>
            <a:endParaRPr lang="en-US" b="1" u="sng"/>
          </a:p>
          <a:p>
            <a:pPr lvl="2"/>
            <a:r>
              <a:rPr lang="en-US"/>
              <a:t>Two channels are correlated if and only if the value of dotproduct across the activation of two filters is larger than appropriate threshold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2370" y="5290185"/>
            <a:ext cx="242316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Style loss is the square of difference between the Gram Matrix of the style image with the Gram Matrix of generated Image</a:t>
            </a:r>
            <a:endParaRPr lang="en-US"/>
          </a:p>
          <a:p>
            <a:r>
              <a:rPr lang="en-US"/>
              <a:t>Let A</a:t>
            </a:r>
            <a:r>
              <a:rPr lang="en-US" baseline="-25000"/>
              <a:t>l</a:t>
            </a:r>
            <a:r>
              <a:rPr lang="en-US"/>
              <a:t> and G</a:t>
            </a:r>
            <a:r>
              <a:rPr lang="en-US" baseline="-25000"/>
              <a:t>l</a:t>
            </a:r>
            <a:r>
              <a:rPr lang="en-US"/>
              <a:t> denote respective style representations in layer l. The contribution of layer l to total style loss is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4440" y="3937000"/>
            <a:ext cx="7383780" cy="182118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72895" y="5891530"/>
            <a:ext cx="9938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Here, w</a:t>
            </a:r>
            <a:r>
              <a:rPr lang="en-US" baseline="-25000"/>
              <a:t>l</a:t>
            </a:r>
            <a:r>
              <a:rPr lang="en-US"/>
              <a:t> are corresponding to weighting factors of the contribution of each layer to the total loss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Why Losses are Important?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We start by initializing X to some random values (called noise)</a:t>
            </a:r>
            <a:endParaRPr lang="en-US"/>
          </a:p>
          <a:p>
            <a:r>
              <a:rPr lang="en-US"/>
              <a:t>The process of optimizing pixel values includes two tasks at the same time - minimize both the content loss(L</a:t>
            </a:r>
            <a:r>
              <a:rPr lang="en-US" baseline="-25000"/>
              <a:t>content</a:t>
            </a:r>
            <a:r>
              <a:rPr lang="en-US"/>
              <a:t>) and style loss(L</a:t>
            </a:r>
            <a:r>
              <a:rPr lang="en-US" baseline="-25000"/>
              <a:t>style</a:t>
            </a:r>
            <a:r>
              <a:rPr lang="en-US"/>
              <a:t>) by using backpropagation</a:t>
            </a:r>
            <a:endParaRPr lang="en-US"/>
          </a:p>
          <a:p>
            <a:r>
              <a:rPr lang="en-US"/>
              <a:t>Total loss (as seen) boils down to :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9180" y="4342765"/>
            <a:ext cx="4876800" cy="52578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357880" y="5187315"/>
            <a:ext cx="87636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/>
              <a:t>Here, α and β are hyper-parameters that need to be set</a:t>
            </a:r>
            <a:endParaRPr lang="en-US"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The ratio </a:t>
            </a:r>
            <a:r>
              <a:rPr lang="en-US">
                <a:sym typeface="+mn-ea"/>
              </a:rPr>
              <a:t>α/β </a:t>
            </a:r>
            <a:r>
              <a:rPr lang="en-US"/>
              <a:t>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54030" cy="4351655"/>
          </a:xfrm>
        </p:spPr>
        <p:txBody>
          <a:bodyPr/>
          <a:p>
            <a:r>
              <a:rPr lang="en-US"/>
              <a:t>A large α/β ratio means more emphasis is on content of P in X</a:t>
            </a:r>
            <a:endParaRPr lang="en-US"/>
          </a:p>
          <a:p>
            <a:r>
              <a:rPr lang="en-US"/>
              <a:t>A small α/β ratio means more emphasis is on style of A in X</a:t>
            </a:r>
            <a:endParaRPr lang="en-US"/>
          </a:p>
        </p:txBody>
      </p:sp>
      <p:pic>
        <p:nvPicPr>
          <p:cNvPr id="4" name="Content Placeholder 3" descr="result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23545" y="3300095"/>
            <a:ext cx="5181600" cy="3454400"/>
          </a:xfrm>
          <a:prstGeom prst="rect">
            <a:avLst/>
          </a:prstGeom>
        </p:spPr>
      </p:pic>
      <p:pic>
        <p:nvPicPr>
          <p:cNvPr id="12" name="Picture 11" descr="result3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540" y="3433445"/>
            <a:ext cx="4782185" cy="31877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89610" y="3300095"/>
            <a:ext cx="8602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Fig. :            Large Ratio:				 Small Ratio: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6850" y="299720"/>
            <a:ext cx="6659245" cy="56940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231265" y="6251575"/>
            <a:ext cx="4178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Fig. : Methodology for Video Styling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803390" y="1023620"/>
            <a:ext cx="471614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 video is collection of frames which are swapped sequentially at a sufficiently fast rate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 we first obtained the frames of video before applying style.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Next we applied our code to each of the frame and saved the results.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Last thing for Video Style Transfer was to re-attach the frames to form a video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For Audio Styling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Training of AlexNet is done on spectrograms of instrumental sounds with 3×3 convolution filters and 2×2 max pooling</a:t>
            </a:r>
            <a:endParaRPr lang="en-US"/>
          </a:p>
          <a:p>
            <a:r>
              <a:rPr lang="en-US"/>
              <a:t>It has 6 layers in total and Adam optimizer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About Our Project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en-US"/>
              <a:t>Has been selected by International Conference on Paradigms of Computing, Communication and Data Sciences (</a:t>
            </a:r>
            <a:r>
              <a:rPr lang="en-US">
                <a:hlinkClick r:id="rId1" tooltip="" action="ppaction://hlinkfile"/>
              </a:rPr>
              <a:t>PCCDS-2020</a:t>
            </a:r>
            <a:r>
              <a:rPr lang="en-US"/>
              <a:t>) to be published by Springer, to be held during 01- 03 May 2020 at the NIT Kurukshetra</a:t>
            </a:r>
            <a:endParaRPr lang="en-US"/>
          </a:p>
          <a:p>
            <a:r>
              <a:rPr lang="en-US"/>
              <a:t>Focuses on </a:t>
            </a:r>
            <a:r>
              <a:rPr lang="en-US">
                <a:solidFill>
                  <a:srgbClr val="0070C0"/>
                </a:solidFill>
              </a:rPr>
              <a:t>Deep Learning concepts, Computer Vision and CNN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230245"/>
            <a:ext cx="5181600" cy="1541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0" y="1378585"/>
            <a:ext cx="17145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130"/>
            <a:ext cx="10515600" cy="1325563"/>
          </a:xfrm>
        </p:spPr>
        <p:txBody>
          <a:bodyPr/>
          <a:p>
            <a:r>
              <a:rPr lang="en-US" sz="3600"/>
              <a:t>Final Touch...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270" y="924560"/>
            <a:ext cx="10515600" cy="4351338"/>
          </a:xfrm>
        </p:spPr>
        <p:txBody>
          <a:bodyPr/>
          <a:p>
            <a:r>
              <a:rPr lang="en-US"/>
              <a:t> The last thing to do was to combine generated video and audio. For that we used a software </a:t>
            </a:r>
            <a:r>
              <a:rPr lang="en-US" b="1" u="sng"/>
              <a:t>ffmpeg</a:t>
            </a:r>
            <a:endParaRPr lang="en-US" b="1" u="sng"/>
          </a:p>
        </p:txBody>
      </p:sp>
      <p:pic>
        <p:nvPicPr>
          <p:cNvPr id="4" name="Picture 3" descr="Cap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085" y="1752600"/>
            <a:ext cx="10935970" cy="50787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Original Video (With Audio)</a:t>
            </a:r>
            <a:endParaRPr lang="en-US"/>
          </a:p>
        </p:txBody>
      </p:sp>
      <p:pic>
        <p:nvPicPr>
          <p:cNvPr id="4" name="storm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Our Style Image</a:t>
            </a:r>
            <a:endParaRPr lang="en-US"/>
          </a:p>
        </p:txBody>
      </p:sp>
      <p:pic>
        <p:nvPicPr>
          <p:cNvPr id="4" name="Content Placeholder 3" descr="von_gaugh_starry_nigh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58260" y="2154555"/>
            <a:ext cx="5248910" cy="35013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Our Style Audio</a:t>
            </a:r>
            <a:endParaRPr lang="en-US"/>
          </a:p>
        </p:txBody>
      </p:sp>
      <p:pic>
        <p:nvPicPr>
          <p:cNvPr id="6" name="crescent_cut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680585" y="2906395"/>
            <a:ext cx="3064510" cy="1463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00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Final Output Video with Audio</a:t>
            </a:r>
            <a:endParaRPr lang="en-US"/>
          </a:p>
        </p:txBody>
      </p:sp>
      <p:pic>
        <p:nvPicPr>
          <p:cNvPr id="4" name="final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540125" y="2096135"/>
            <a:ext cx="4460875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Comparison with Older Methods</a:t>
            </a:r>
            <a:endParaRPr lang="en-US"/>
          </a:p>
        </p:txBody>
      </p:sp>
      <p:pic>
        <p:nvPicPr>
          <p:cNvPr id="4" name="final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382520" y="1443355"/>
            <a:ext cx="6635750" cy="4338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Future Directions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The quality of audio may be made more plausible</a:t>
            </a:r>
            <a:endParaRPr lang="en-US"/>
          </a:p>
          <a:p>
            <a:r>
              <a:rPr lang="en-US"/>
              <a:t>In our final output the frames appear to be cropped. This can be taken care of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Motivation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From early days of human evolution, paintings with content from surrounding but style (like color and texture) from imagination are being developed.</a:t>
            </a:r>
            <a:endParaRPr lang="en-US"/>
          </a:p>
          <a:p>
            <a:r>
              <a:rPr lang="en-US"/>
              <a:t>Starry Night by famous painter von Gogh is one such example.</a:t>
            </a:r>
            <a:endParaRPr lang="en-US"/>
          </a:p>
        </p:txBody>
      </p:sp>
      <p:pic>
        <p:nvPicPr>
          <p:cNvPr id="5" name="Content Placeholder 4" descr="download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49415" y="2058035"/>
            <a:ext cx="4168140" cy="31032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863080" y="5363845"/>
            <a:ext cx="39630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Fig.  : Houses, mountains and moon are from real world but notice their filling is from painter's imagination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Style Transfer (a.k.a Deep Harmonization)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00910"/>
            <a:ext cx="10370820" cy="4351655"/>
          </a:xfrm>
        </p:spPr>
        <p:txBody>
          <a:bodyPr/>
          <a:p>
            <a:r>
              <a:rPr lang="en-US"/>
              <a:t>The problem of taking content of an image and style of other image to create third image having content of the former but style of the latter</a:t>
            </a:r>
            <a:endParaRPr lang="en-US"/>
          </a:p>
          <a:p>
            <a:r>
              <a:rPr lang="en-US"/>
              <a:t> Such work cannot be obtained by simple overlapping the two images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600"/>
              <a:t>Why developments in this field started only recently?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18055"/>
            <a:ext cx="10794365" cy="4351655"/>
          </a:xfrm>
        </p:spPr>
        <p:txBody>
          <a:bodyPr>
            <a:normAutofit lnSpcReduction="10000"/>
          </a:bodyPr>
          <a:p>
            <a:r>
              <a:rPr lang="en-US"/>
              <a:t>Only till few years back, due to under-optimized GPUs and slower hardware, image processing was a time consuming computation problem </a:t>
            </a:r>
            <a:endParaRPr lang="en-US"/>
          </a:p>
          <a:p>
            <a:r>
              <a:rPr lang="en-US"/>
              <a:t>Only recently we can use technological optimizations to use Convolutional Neural Networks (CNNs) to do the Style Transfer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Potential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655"/>
          </a:xfrm>
        </p:spPr>
        <p:txBody>
          <a:bodyPr>
            <a:normAutofit/>
          </a:bodyPr>
          <a:p>
            <a:r>
              <a:rPr lang="en-US"/>
              <a:t>Social Networking Sites (Instagram etc.) </a:t>
            </a:r>
            <a:endParaRPr lang="en-US"/>
          </a:p>
          <a:p>
            <a:pPr lvl="1"/>
            <a:r>
              <a:rPr lang="en-US"/>
              <a:t>Filters in Instagram can be extended to incorporate this concept</a:t>
            </a:r>
            <a:endParaRPr lang="en-US"/>
          </a:p>
          <a:p>
            <a:pPr lvl="1"/>
            <a:r>
              <a:rPr lang="en-US"/>
              <a:t>You can give your image style of famous painters like Pablo Picaso etc</a:t>
            </a:r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Filters like:</a:t>
            </a:r>
            <a:endParaRPr lang="en-US"/>
          </a:p>
        </p:txBody>
      </p:sp>
      <p:pic>
        <p:nvPicPr>
          <p:cNvPr id="5" name="Picture 4" descr="WhatsApp Image 2020-04-10 at 11.08.54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90" y="4424680"/>
            <a:ext cx="2644140" cy="2141220"/>
          </a:xfrm>
          <a:prstGeom prst="rect">
            <a:avLst/>
          </a:prstGeom>
        </p:spPr>
      </p:pic>
      <p:pic>
        <p:nvPicPr>
          <p:cNvPr id="6" name="Picture 5" descr="WhatsApp Image 2020-04-10 at 11.08.54 AM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565" y="4424680"/>
            <a:ext cx="1830705" cy="2141220"/>
          </a:xfrm>
          <a:prstGeom prst="rect">
            <a:avLst/>
          </a:prstGeom>
        </p:spPr>
      </p:pic>
      <p:pic>
        <p:nvPicPr>
          <p:cNvPr id="7" name="Picture 6" descr="WhatsApp Image 2020-04-10 at 11.08.54 AM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470" y="4424680"/>
            <a:ext cx="1831340" cy="2141220"/>
          </a:xfrm>
          <a:prstGeom prst="rect">
            <a:avLst/>
          </a:prstGeom>
        </p:spPr>
      </p:pic>
      <p:pic>
        <p:nvPicPr>
          <p:cNvPr id="8" name="Picture 7" descr="WhatsApp Image 2020-04-10 at 11.08.54 AM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945" y="4424045"/>
            <a:ext cx="2284730" cy="2141855"/>
          </a:xfrm>
          <a:prstGeom prst="rect">
            <a:avLst/>
          </a:prstGeom>
        </p:spPr>
      </p:pic>
      <p:pic>
        <p:nvPicPr>
          <p:cNvPr id="9" name="Picture 8" descr="WhatsApp Image 2020-04-10 at 11.08.54 AM (4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615" y="4424045"/>
            <a:ext cx="2257425" cy="21418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Entertainment World such as animation movies and gaming:</a:t>
            </a:r>
            <a:endParaRPr lang="en-US"/>
          </a:p>
          <a:p>
            <a:pPr lvl="1"/>
            <a:r>
              <a:rPr lang="en-US"/>
              <a:t>Actors like in the movie Avatar can shoot without slightest makeup </a:t>
            </a:r>
            <a:endParaRPr lang="en-US"/>
          </a:p>
          <a:p>
            <a:pPr lvl="1"/>
            <a:r>
              <a:rPr lang="en-US"/>
              <a:t>Then using our work we can make them appear as if they shooted with makeup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9185" y="2549525"/>
            <a:ext cx="5166360" cy="29032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546215" y="5580380"/>
            <a:ext cx="4555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Fig.  : Actors can shoot without make-up 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1360" y="374015"/>
            <a:ext cx="11205210" cy="755650"/>
          </a:xfrm>
        </p:spPr>
        <p:txBody>
          <a:bodyPr>
            <a:normAutofit fontScale="90000" lnSpcReduction="20000"/>
          </a:bodyPr>
          <a:p>
            <a:r>
              <a:rPr lang="en-US"/>
              <a:t>Mobile App Industry:</a:t>
            </a:r>
            <a:endParaRPr lang="en-US"/>
          </a:p>
          <a:p>
            <a:pPr lvl="1"/>
            <a:r>
              <a:rPr lang="en-US"/>
              <a:t>Third-party apps can be developed to be used for instagram filters</a:t>
            </a:r>
            <a:endParaRPr lang="en-US"/>
          </a:p>
        </p:txBody>
      </p:sp>
      <p:pic>
        <p:nvPicPr>
          <p:cNvPr id="5" name="Content Placeholder 4" descr="gaurav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69240" y="1809115"/>
            <a:ext cx="3319780" cy="4025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876040" y="2435225"/>
            <a:ext cx="3912870" cy="9931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67785" y="4679315"/>
            <a:ext cx="4063365" cy="8261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result3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0" y="4420870"/>
            <a:ext cx="3284220" cy="2190115"/>
          </a:xfrm>
          <a:prstGeom prst="rect">
            <a:avLst/>
          </a:prstGeom>
        </p:spPr>
      </p:pic>
      <p:pic>
        <p:nvPicPr>
          <p:cNvPr id="12" name="Picture 11" descr="result3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150" y="1195070"/>
            <a:ext cx="3252470" cy="216852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590550" y="6059170"/>
            <a:ext cx="2677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Original Image : Gaurav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5062220" y="3486785"/>
            <a:ext cx="1684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Style Image 1</a:t>
            </a:r>
            <a:endParaRPr lang="en-US"/>
          </a:p>
        </p:txBody>
      </p:sp>
      <p:pic>
        <p:nvPicPr>
          <p:cNvPr id="7" name="Picture 6" descr="wave_kanagaw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220" y="2366010"/>
            <a:ext cx="1541145" cy="1062355"/>
          </a:xfrm>
          <a:prstGeom prst="rect">
            <a:avLst/>
          </a:prstGeom>
        </p:spPr>
      </p:pic>
      <p:pic>
        <p:nvPicPr>
          <p:cNvPr id="8" name="Picture 7" descr="0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330" y="4763135"/>
            <a:ext cx="1296035" cy="129603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5189220" y="6166485"/>
            <a:ext cx="1684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Style Image 2</a:t>
            </a:r>
            <a:endParaRPr lang="en-US"/>
          </a:p>
        </p:txBody>
      </p:sp>
      <p:sp>
        <p:nvSpPr>
          <p:cNvPr id="17" name="Right Brace 16"/>
          <p:cNvSpPr/>
          <p:nvPr/>
        </p:nvSpPr>
        <p:spPr>
          <a:xfrm>
            <a:off x="10550525" y="1417320"/>
            <a:ext cx="525780" cy="47891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 rot="5400000">
            <a:off x="9129395" y="4381500"/>
            <a:ext cx="464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Fig.  : Two Totally Different Outputs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Introduction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Formally Style Transfer is:</a:t>
            </a:r>
            <a:endParaRPr lang="en-US"/>
          </a:p>
          <a:p>
            <a:pPr lvl="1"/>
            <a:r>
              <a:rPr lang="en-US"/>
              <a:t>For Video:</a:t>
            </a:r>
            <a:endParaRPr lang="en-US"/>
          </a:p>
          <a:p>
            <a:pPr marL="457200" lvl="1" indent="0">
              <a:buNone/>
            </a:pPr>
            <a:r>
              <a:rPr lang="en-US"/>
              <a:t>constructing image X such that X matches the style of style image A and content of original image P at the same time by optimizing the pixel values of X 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59330"/>
            <a:ext cx="5181600" cy="4351338"/>
          </a:xfrm>
        </p:spPr>
        <p:txBody>
          <a:bodyPr>
            <a:normAutofit/>
          </a:bodyPr>
          <a:p>
            <a:r>
              <a:rPr lang="en-US" sz="2400"/>
              <a:t>For Audio :</a:t>
            </a:r>
            <a:endParaRPr lang="en-US" sz="2400"/>
          </a:p>
          <a:p>
            <a:pPr marL="0" indent="0">
              <a:buNone/>
            </a:pPr>
            <a:r>
              <a:rPr lang="en-US" sz="2400"/>
              <a:t>creating a new audio from two input audio</a:t>
            </a:r>
            <a:endParaRPr lang="en-US" sz="2400"/>
          </a:p>
          <a:p>
            <a:pPr marL="0" indent="0">
              <a:buNone/>
            </a:pPr>
            <a:r>
              <a:rPr lang="en-US" sz="2400"/>
              <a:t>E.g., background music can be modified by mixing style of other audio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4887</Words>
  <Application>WPS Presentation</Application>
  <PresentationFormat>Widescreen</PresentationFormat>
  <Paragraphs>150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Transfer for Videos with Audio</dc:title>
  <dc:creator/>
  <cp:lastModifiedBy>Gaurav</cp:lastModifiedBy>
  <cp:revision>25</cp:revision>
  <dcterms:created xsi:type="dcterms:W3CDTF">2020-04-10T05:21:26Z</dcterms:created>
  <dcterms:modified xsi:type="dcterms:W3CDTF">2020-04-10T06:48:23Z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1033-11.2.0.9255</vt:lpwstr>
  </property>
</Properties>
</file>